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0" r:id="rId4"/>
    <p:sldMasterId id="2147483762" r:id="rId5"/>
  </p:sldMasterIdLst>
  <p:notesMasterIdLst>
    <p:notesMasterId r:id="rId48"/>
  </p:notesMasterIdLst>
  <p:sldIdLst>
    <p:sldId id="2106" r:id="rId6"/>
    <p:sldId id="256" r:id="rId7"/>
    <p:sldId id="2054" r:id="rId8"/>
    <p:sldId id="1227" r:id="rId9"/>
    <p:sldId id="1293" r:id="rId10"/>
    <p:sldId id="1294" r:id="rId11"/>
    <p:sldId id="1295" r:id="rId12"/>
    <p:sldId id="1296" r:id="rId13"/>
    <p:sldId id="1311" r:id="rId14"/>
    <p:sldId id="1236" r:id="rId15"/>
    <p:sldId id="1956" r:id="rId16"/>
    <p:sldId id="1240" r:id="rId17"/>
    <p:sldId id="1241" r:id="rId18"/>
    <p:sldId id="1242" r:id="rId19"/>
    <p:sldId id="1243" r:id="rId20"/>
    <p:sldId id="1267" r:id="rId21"/>
    <p:sldId id="1246" r:id="rId22"/>
    <p:sldId id="1283" r:id="rId23"/>
    <p:sldId id="1247" r:id="rId24"/>
    <p:sldId id="1284" r:id="rId25"/>
    <p:sldId id="2016" r:id="rId26"/>
    <p:sldId id="2057" r:id="rId27"/>
    <p:sldId id="1281" r:id="rId28"/>
    <p:sldId id="2055" r:id="rId29"/>
    <p:sldId id="2009" r:id="rId30"/>
    <p:sldId id="2058" r:id="rId31"/>
    <p:sldId id="2021" r:id="rId32"/>
    <p:sldId id="1450" r:id="rId33"/>
    <p:sldId id="1351" r:id="rId34"/>
    <p:sldId id="1353" r:id="rId35"/>
    <p:sldId id="2022" r:id="rId36"/>
    <p:sldId id="2023" r:id="rId37"/>
    <p:sldId id="2046" r:id="rId38"/>
    <p:sldId id="2056" r:id="rId39"/>
    <p:sldId id="257" r:id="rId40"/>
    <p:sldId id="258" r:id="rId41"/>
    <p:sldId id="259" r:id="rId42"/>
    <p:sldId id="261" r:id="rId43"/>
    <p:sldId id="263" r:id="rId44"/>
    <p:sldId id="264" r:id="rId45"/>
    <p:sldId id="2053" r:id="rId46"/>
    <p:sldId id="266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8" autoAdjust="0"/>
    <p:restoredTop sz="94626" autoAdjust="0"/>
  </p:normalViewPr>
  <p:slideViewPr>
    <p:cSldViewPr snapToGrid="0">
      <p:cViewPr varScale="1">
        <p:scale>
          <a:sx n="110" d="100"/>
          <a:sy n="110" d="100"/>
        </p:scale>
        <p:origin x="200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5/3/22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01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8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4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Email</a:t>
            </a:r>
            <a:r>
              <a:rPr lang="en-US" baseline="0"/>
              <a:t> story? Smart phone story?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72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2427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5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109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489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09915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450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362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086EC04D-3A51-7146-BEEC-F1FE71C4EE29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54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4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pboily@uottawa.ca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MISSING OBSERVATIONS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Blank fields come in 4 </a:t>
            </a:r>
            <a:r>
              <a:rPr lang="en-US" dirty="0" err="1">
                <a:latin typeface="Dagny OT" panose="020B0504020201020104" pitchFamily="34" charset="77"/>
              </a:rPr>
              <a:t>flavours</a:t>
            </a:r>
            <a:r>
              <a:rPr lang="en-US" dirty="0">
                <a:latin typeface="Dagny OT" panose="020B0504020201020104" pitchFamily="34" charset="77"/>
              </a:rPr>
              <a:t>:</a:t>
            </a:r>
            <a:endParaRPr lang="en-US" b="1" dirty="0">
              <a:latin typeface="Dagny OT" panose="020B0504020201020104" pitchFamily="34" charset="77"/>
            </a:endParaRP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Nonresponse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an observation was expected but none had been entered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Data Entry Issue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an observation was recorded but was not entered in the dataset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Invalid Entry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an observation was recorded but was considered invalid and has been removed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Expected Blank</a:t>
            </a:r>
            <a:br>
              <a:rPr lang="en-US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a field has been left blank, but expectedly so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Too many missing values (of the first three type) can be indicative of </a:t>
            </a:r>
            <a:r>
              <a:rPr lang="en-US" b="1" dirty="0">
                <a:latin typeface="Dagny OT" panose="020B0504020201020104" pitchFamily="34" charset="77"/>
              </a:rPr>
              <a:t>issues with the data collection process </a:t>
            </a:r>
            <a:r>
              <a:rPr lang="en-US" dirty="0">
                <a:latin typeface="Dagny OT" panose="020B0504020201020104" pitchFamily="34" charset="77"/>
              </a:rPr>
              <a:t>(more on this later); too many missing values (of the fourth type) can be indicative of </a:t>
            </a:r>
            <a:r>
              <a:rPr lang="en-US" b="1" dirty="0">
                <a:latin typeface="Dagny OT" panose="020B0504020201020104" pitchFamily="34" charset="77"/>
              </a:rPr>
              <a:t>poor questionnaire design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29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CASE FOR IMPUTATION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Not all analytical methods can easily accommodate missing observations – 2 options: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500" b="1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Discard </a:t>
            </a:r>
            <a:r>
              <a:rPr lang="en-US" i="0" dirty="0">
                <a:latin typeface="Dagny OT" panose="020B0504020201020104" pitchFamily="34" charset="77"/>
              </a:rPr>
              <a:t>the missing observation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not recommended, unless the data is missing completely randomly in the dataset as a whole 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acceptable in certain situations (such as a small number of missing values in a large dataset)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Come up with a </a:t>
            </a:r>
            <a:r>
              <a:rPr lang="en-US" b="1" i="0" dirty="0">
                <a:latin typeface="Dagny OT" panose="020B0504020201020104" pitchFamily="34" charset="77"/>
              </a:rPr>
              <a:t>replacement (imputation) value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main drawback: we never know what the true value would have been</a:t>
            </a:r>
          </a:p>
          <a:p>
            <a:pPr lvl="2">
              <a:lnSpc>
                <a:spcPct val="100000"/>
              </a:lnSpc>
              <a:buFont typeface=".AppleSystemUIFont" charset="-120"/>
              <a:buChar char="-"/>
            </a:pPr>
            <a:r>
              <a:rPr lang="en-US" sz="2000" dirty="0">
                <a:latin typeface="Dagny OT" panose="020B0504020201020104" pitchFamily="34" charset="77"/>
              </a:rPr>
              <a:t>often the best available option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8175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F9D69-C23B-F24F-8B74-9B31B44C0019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799" y="701675"/>
            <a:ext cx="5953530" cy="560705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" y="701675"/>
            <a:ext cx="5955341" cy="5607050"/>
          </a:xfrm>
        </p:spPr>
      </p:pic>
      <p:sp>
        <p:nvSpPr>
          <p:cNvPr id="10" name="Rectangle 9"/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87587" y="701675"/>
            <a:ext cx="2507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List-wise Deletion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170609" y="701676"/>
            <a:ext cx="864720" cy="2925444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6C39FAD-6026-AC4E-98EA-3164E66FE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948A96-CB2C-C246-B112-605219879E19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00" y="702000"/>
            <a:ext cx="5955388" cy="56088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0" y="702000"/>
            <a:ext cx="5957199" cy="5608800"/>
          </a:xfrm>
        </p:spPr>
      </p:pic>
      <p:sp>
        <p:nvSpPr>
          <p:cNvPr id="12" name="Rectangle 11"/>
          <p:cNvSpPr/>
          <p:nvPr/>
        </p:nvSpPr>
        <p:spPr>
          <a:xfrm>
            <a:off x="11029949" y="3429000"/>
            <a:ext cx="898193" cy="31048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1ECA6-757D-CB45-982A-46FD3D0E9109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C0FF5-0A49-7643-B755-94278DB0DE82}"/>
              </a:ext>
            </a:extLst>
          </p:cNvPr>
          <p:cNvSpPr/>
          <p:nvPr/>
        </p:nvSpPr>
        <p:spPr>
          <a:xfrm>
            <a:off x="6287587" y="701675"/>
            <a:ext cx="2367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Mean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2EEE9A-EC6A-9849-B222-E061D7160C35}"/>
                  </a:ext>
                </a:extLst>
              </p:cNvPr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E2EEE9A-EC6A-9849-B222-E061D7160C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EC1230E-5E4A-B04E-9F4F-8D3490453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F206979-A682-134C-B657-F3BD6EF31045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06E43716-6FB0-C240-A35D-153126018AA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2" y="701675"/>
            <a:ext cx="5955341" cy="56070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91" y="702000"/>
            <a:ext cx="5955388" cy="5608800"/>
          </a:xfrm>
        </p:spPr>
      </p:pic>
      <p:sp>
        <p:nvSpPr>
          <p:cNvPr id="12" name="Rectangle 11"/>
          <p:cNvSpPr/>
          <p:nvPr/>
        </p:nvSpPr>
        <p:spPr>
          <a:xfrm>
            <a:off x="11109627" y="1680250"/>
            <a:ext cx="782234" cy="59787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711977-823C-384E-8B1A-DB2DF54C2FC4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2919AB-78C9-4B49-81A1-083841231752}"/>
              </a:ext>
            </a:extLst>
          </p:cNvPr>
          <p:cNvSpPr/>
          <p:nvPr/>
        </p:nvSpPr>
        <p:spPr>
          <a:xfrm>
            <a:off x="6287587" y="701675"/>
            <a:ext cx="30909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Regression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8D7CBE-7215-9240-92A9-519811975F18}"/>
                  </a:ext>
                </a:extLst>
              </p:cNvPr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88D7CBE-7215-9240-92A9-519811975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756172-80FC-1443-88D5-7A5E7CCB7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6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CA1807-708C-934C-9272-DDE8809D116A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35A303A9-75DE-3F4F-94A5-2D2E9BB4825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9" y="701675"/>
            <a:ext cx="5955341" cy="56070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048" y="702000"/>
            <a:ext cx="5955388" cy="5608800"/>
          </a:xfrm>
        </p:spPr>
      </p:pic>
      <p:sp>
        <p:nvSpPr>
          <p:cNvPr id="12" name="Rectangle 11"/>
          <p:cNvSpPr/>
          <p:nvPr/>
        </p:nvSpPr>
        <p:spPr>
          <a:xfrm>
            <a:off x="11122925" y="701674"/>
            <a:ext cx="926463" cy="2491901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EDC7E-4AD1-9F4D-BFB6-F0E5E1B47A7E}"/>
              </a:ext>
            </a:extLst>
          </p:cNvPr>
          <p:cNvSpPr/>
          <p:nvPr/>
        </p:nvSpPr>
        <p:spPr>
          <a:xfrm>
            <a:off x="332246" y="701675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Original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EDE35-3808-D34F-AC2E-FD21B8541EE6}"/>
              </a:ext>
            </a:extLst>
          </p:cNvPr>
          <p:cNvSpPr/>
          <p:nvPr/>
        </p:nvSpPr>
        <p:spPr>
          <a:xfrm>
            <a:off x="6287587" y="701675"/>
            <a:ext cx="4543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Stochastic Regression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50685F-EA48-B94E-93EA-7EE92BE71D8D}"/>
                  </a:ext>
                </a:extLst>
              </p:cNvPr>
              <p:cNvSpPr/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Artificial data: </a:t>
                </a:r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values of all points for which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charset="0"/>
                        <a:ea typeface="Helvetica Light" charset="0"/>
                        <a:cs typeface="Helvetica Light" charset="0"/>
                      </a:rPr>
                      <m:t>&gt;92</m:t>
                    </m:r>
                  </m:oMath>
                </a14:m>
                <a:r>
                  <a:rPr lang="en-US">
                    <a:solidFill>
                      <a:schemeClr val="tx2"/>
                    </a:solidFill>
                    <a:latin typeface="Dagny OT" panose="020B0504020201020104" pitchFamily="34" charset="77"/>
                    <a:ea typeface="Helvetica Light" charset="0"/>
                    <a:cs typeface="Helvetica Light" charset="0"/>
                  </a:rPr>
                  <a:t> have been erased by mistake.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650685F-EA48-B94E-93EA-7EE92BE71D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179" y="73397"/>
                <a:ext cx="8635441" cy="369332"/>
              </a:xfrm>
              <a:prstGeom prst="rect">
                <a:avLst/>
              </a:prstGeom>
              <a:blipFill>
                <a:blip r:embed="rId4"/>
                <a:stretch>
                  <a:fillRect l="-58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524DD6-5974-7947-9F09-91D419C54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6119-2124-F743-BAC4-87CCC7F1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976884" cy="358140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Missing values cannot simply be ignored.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missing mechanism cannot typically be determined with any certainty.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Imputation methods work best when values are missing completely at random or missing at random, but imputation methods tend to produce biased estimates.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single imputation, </a:t>
            </a:r>
            <a:r>
              <a:rPr lang="en-CA" dirty="0">
                <a:latin typeface="Dagny OT" panose="020B0504020201020104" pitchFamily="34" charset="77"/>
              </a:rPr>
              <a:t>imputed data is treated as the actual data; multiple imputation can help reduce the noise.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Is stochastic imputation best? In our example, yes – but beware the </a:t>
            </a:r>
            <a:r>
              <a:rPr lang="en-CA" i="1" dirty="0">
                <a:latin typeface="Dagny OT" panose="020B0504020201020104" pitchFamily="34" charset="77"/>
              </a:rPr>
              <a:t>No-Free Lunch</a:t>
            </a:r>
            <a:r>
              <a:rPr lang="en-CA" dirty="0">
                <a:latin typeface="Dagny OT" panose="020B0504020201020104" pitchFamily="34" charset="77"/>
              </a:rPr>
              <a:t> theorem! </a:t>
            </a:r>
          </a:p>
        </p:txBody>
      </p:sp>
    </p:spTree>
    <p:extLst>
      <p:ext uri="{BB962C8B-B14F-4D97-AF65-F5344CB8AC3E}">
        <p14:creationId xmlns:p14="http://schemas.microsoft.com/office/powerpoint/2010/main" val="18040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DATA POINTS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Outlying observations </a:t>
            </a:r>
            <a:r>
              <a:rPr lang="en-US" dirty="0">
                <a:latin typeface="Dagny OT" panose="020B0504020201020104" pitchFamily="34" charset="77"/>
              </a:rPr>
              <a:t>are data points which are </a:t>
            </a:r>
            <a:r>
              <a:rPr lang="en-US" b="1" dirty="0">
                <a:latin typeface="Dagny OT" panose="020B0504020201020104" pitchFamily="34" charset="77"/>
              </a:rPr>
              <a:t>atypical</a:t>
            </a:r>
            <a:r>
              <a:rPr lang="en-US" dirty="0">
                <a:latin typeface="Dagny OT" panose="020B0504020201020104" pitchFamily="34" charset="77"/>
              </a:rPr>
              <a:t> in comparison to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unit's remaining features (</a:t>
            </a:r>
            <a:r>
              <a:rPr lang="en-US" b="1" i="0" dirty="0">
                <a:latin typeface="Dagny OT" panose="020B0504020201020104" pitchFamily="34" charset="77"/>
              </a:rPr>
              <a:t>within-unit</a:t>
            </a:r>
            <a:r>
              <a:rPr lang="en-US" i="0" dirty="0">
                <a:latin typeface="Dagny OT" panose="020B0504020201020104" pitchFamily="34" charset="77"/>
              </a:rPr>
              <a:t>),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field measurements for other units (</a:t>
            </a:r>
            <a:r>
              <a:rPr lang="en-US" b="1" i="0" dirty="0">
                <a:latin typeface="Dagny OT" panose="020B0504020201020104" pitchFamily="34" charset="77"/>
              </a:rPr>
              <a:t>between-units</a:t>
            </a:r>
            <a:r>
              <a:rPr lang="en-US" i="0" dirty="0">
                <a:latin typeface="Dagny OT" panose="020B0504020201020104" pitchFamily="34" charset="77"/>
              </a:rPr>
              <a:t>),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or as part of a collective subset of observations.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Outliers are observations which are </a:t>
            </a:r>
            <a:r>
              <a:rPr lang="en-US" b="1" dirty="0">
                <a:latin typeface="Dagny OT" panose="020B0504020201020104" pitchFamily="34" charset="77"/>
              </a:rPr>
              <a:t>dissimilar to other cases </a:t>
            </a:r>
            <a:r>
              <a:rPr lang="en-US" dirty="0">
                <a:latin typeface="Dagny OT" panose="020B0504020201020104" pitchFamily="34" charset="77"/>
              </a:rPr>
              <a:t>or which </a:t>
            </a:r>
            <a:r>
              <a:rPr lang="en-US" b="1" dirty="0">
                <a:latin typeface="Dagny OT" panose="020B0504020201020104" pitchFamily="34" charset="77"/>
              </a:rPr>
              <a:t>contradict known dependencies </a:t>
            </a:r>
            <a:r>
              <a:rPr lang="en-US" dirty="0">
                <a:latin typeface="Dagny OT" panose="020B0504020201020104" pitchFamily="34" charset="77"/>
              </a:rPr>
              <a:t>or rules.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Careful study is needed to determine whether outliers should be retained or removed from the dataset.</a:t>
            </a:r>
          </a:p>
          <a:p>
            <a:pPr algn="just"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6048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SPECIAL DATA POINTS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Influential data points </a:t>
            </a:r>
            <a:r>
              <a:rPr lang="en-US" dirty="0">
                <a:latin typeface="Dagny OT" panose="020B0504020201020104" pitchFamily="34" charset="77"/>
              </a:rPr>
              <a:t>are observations whose absence leads to </a:t>
            </a:r>
            <a:r>
              <a:rPr lang="en-US" b="1" dirty="0">
                <a:latin typeface="Dagny OT" panose="020B0504020201020104" pitchFamily="34" charset="77"/>
              </a:rPr>
              <a:t>markedly different </a:t>
            </a:r>
            <a:r>
              <a:rPr lang="en-US" dirty="0">
                <a:latin typeface="Dagny OT" panose="020B0504020201020104" pitchFamily="34" charset="77"/>
              </a:rPr>
              <a:t>analysis results.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When influential observations are identified, </a:t>
            </a:r>
            <a:r>
              <a:rPr lang="en-US" b="1" dirty="0">
                <a:latin typeface="Dagny OT" panose="020B0504020201020104" pitchFamily="34" charset="77"/>
              </a:rPr>
              <a:t>remedial measures </a:t>
            </a:r>
            <a:r>
              <a:rPr lang="en-US" dirty="0">
                <a:latin typeface="Dagny OT" panose="020B0504020201020104" pitchFamily="34" charset="77"/>
              </a:rPr>
              <a:t>(data transformations) may be required to minimize their undue effects.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Outliers </a:t>
            </a:r>
            <a:r>
              <a:rPr lang="en-US" b="1" dirty="0">
                <a:latin typeface="Dagny OT" panose="020B0504020201020104" pitchFamily="34" charset="77"/>
              </a:rPr>
              <a:t>may</a:t>
            </a:r>
            <a:r>
              <a:rPr lang="en-US" dirty="0">
                <a:latin typeface="Dagny OT" panose="020B0504020201020104" pitchFamily="34" charset="77"/>
              </a:rPr>
              <a:t> be influential data points, influential points </a:t>
            </a:r>
            <a:r>
              <a:rPr lang="en-US" b="1" dirty="0">
                <a:latin typeface="Dagny OT" panose="020B0504020201020104" pitchFamily="34" charset="77"/>
              </a:rPr>
              <a:t>need not be</a:t>
            </a:r>
            <a:r>
              <a:rPr lang="en-US" dirty="0">
                <a:latin typeface="Dagny OT" panose="020B0504020201020104" pitchFamily="34" charset="77"/>
              </a:rPr>
              <a:t> outliers.</a:t>
            </a:r>
          </a:p>
        </p:txBody>
      </p:sp>
    </p:spTree>
    <p:extLst>
      <p:ext uri="{BB962C8B-B14F-4D97-AF65-F5344CB8AC3E}">
        <p14:creationId xmlns:p14="http://schemas.microsoft.com/office/powerpoint/2010/main" val="383383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DETECTING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Outliers may be anomalous along any of the unit’s variables, or in combination.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Anomalies are by definition </a:t>
            </a:r>
            <a:r>
              <a:rPr lang="en-US" b="1" dirty="0">
                <a:latin typeface="Dagny OT" panose="020B0504020201020104" pitchFamily="34" charset="77"/>
              </a:rPr>
              <a:t>infrequent</a:t>
            </a:r>
            <a:r>
              <a:rPr lang="en-US" dirty="0">
                <a:latin typeface="Dagny OT" panose="020B0504020201020104" pitchFamily="34" charset="77"/>
              </a:rPr>
              <a:t>, and typically shrouded in </a:t>
            </a:r>
            <a:r>
              <a:rPr lang="en-US" b="1" dirty="0">
                <a:latin typeface="Dagny OT" panose="020B0504020201020104" pitchFamily="34" charset="77"/>
              </a:rPr>
              <a:t>uncertainty</a:t>
            </a:r>
            <a:r>
              <a:rPr lang="en-US" dirty="0">
                <a:latin typeface="Dagny OT" panose="020B0504020201020104" pitchFamily="34" charset="77"/>
              </a:rPr>
              <a:t> due to small sample sizes.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Differentiating anomalies from noise or data entry errors is </a:t>
            </a:r>
            <a:r>
              <a:rPr lang="en-US" b="1" dirty="0">
                <a:latin typeface="Dagny OT" panose="020B0504020201020104" pitchFamily="34" charset="77"/>
              </a:rPr>
              <a:t>hard</a:t>
            </a:r>
            <a:r>
              <a:rPr lang="en-US" dirty="0">
                <a:latin typeface="Dagny OT" panose="020B0504020201020104" pitchFamily="34" charset="77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Boundaries between normal and deviating units may be </a:t>
            </a:r>
            <a:r>
              <a:rPr lang="en-US" b="1" dirty="0">
                <a:latin typeface="Dagny OT" panose="020B0504020201020104" pitchFamily="34" charset="77"/>
              </a:rPr>
              <a:t>fuzzy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When anomalies are associated with malicious activities, they are typically </a:t>
            </a:r>
            <a:r>
              <a:rPr lang="en-US" b="1" dirty="0">
                <a:latin typeface="Dagny OT" panose="020B0504020201020104" pitchFamily="34" charset="77"/>
              </a:rPr>
              <a:t>disguised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9798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DATA PROCESSING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AD766D2-3812-D54B-A075-6E2D1A605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r>
              <a:rPr lang="en-US" dirty="0">
                <a:solidFill>
                  <a:srgbClr val="92D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pboily@uottawa.ca</a:t>
            </a:r>
            <a:r>
              <a:rPr lang="en-US" dirty="0">
                <a:solidFill>
                  <a:srgbClr val="92D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5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DETECTING ANOMALIES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Numerous methods exist to identify anomalous observations; </a:t>
            </a:r>
            <a:r>
              <a:rPr lang="en-US" b="1" dirty="0">
                <a:latin typeface="Dagny OT" panose="020B0504020201020104" pitchFamily="34" charset="77"/>
              </a:rPr>
              <a:t>none of them are foolproof </a:t>
            </a:r>
            <a:r>
              <a:rPr lang="en-US" dirty="0">
                <a:latin typeface="Dagny OT" panose="020B0504020201020104" pitchFamily="34" charset="77"/>
              </a:rPr>
              <a:t>and judgement must be used. </a:t>
            </a:r>
          </a:p>
          <a:p>
            <a:pPr algn="just"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Graphical methods are easy to implement and interpret.</a:t>
            </a:r>
          </a:p>
          <a:p>
            <a:pPr lvl="1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Outlying Observations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box-plots, scatterplots, scatterplot matrices, Cooke's distance, normal </a:t>
            </a:r>
            <a:r>
              <a:rPr lang="en-US" i="0" dirty="0" err="1">
                <a:latin typeface="Dagny OT" panose="020B0504020201020104" pitchFamily="34" charset="77"/>
              </a:rPr>
              <a:t>qq</a:t>
            </a:r>
            <a:r>
              <a:rPr lang="en-US" i="0" dirty="0">
                <a:latin typeface="Dagny OT" panose="020B0504020201020104" pitchFamily="34" charset="77"/>
              </a:rPr>
              <a:t> plots</a:t>
            </a:r>
          </a:p>
          <a:p>
            <a:pPr lvl="1" algn="l">
              <a:lnSpc>
                <a:spcPct val="11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Influential Data</a:t>
            </a:r>
            <a:br>
              <a:rPr lang="en-US" b="1" i="0" dirty="0">
                <a:latin typeface="Dagny OT" panose="020B0504020201020104" pitchFamily="34" charset="77"/>
              </a:rPr>
            </a:br>
            <a:r>
              <a:rPr lang="en-US" i="0" dirty="0">
                <a:latin typeface="Dagny OT" panose="020B0504020201020104" pitchFamily="34" charset="77"/>
              </a:rPr>
              <a:t>some level of analysis must be performed (leverage)</a:t>
            </a:r>
          </a:p>
          <a:p>
            <a:pPr>
              <a:lnSpc>
                <a:spcPct val="11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Once anomalous observations have been removed from the dataset, previously “regular" units may become anomalous.</a:t>
            </a:r>
          </a:p>
        </p:txBody>
      </p:sp>
    </p:spTree>
    <p:extLst>
      <p:ext uri="{BB962C8B-B14F-4D97-AF65-F5344CB8AC3E}">
        <p14:creationId xmlns:p14="http://schemas.microsoft.com/office/powerpoint/2010/main" val="7531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DE3A53-6678-F441-AE16-E4B203358E64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OUTLIERS</a:t>
            </a:r>
            <a:r>
              <a:rPr lang="en-US" dirty="0"/>
              <a:t> 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94" y="1311893"/>
            <a:ext cx="4676676" cy="467667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06" y="1318215"/>
            <a:ext cx="2803895" cy="4673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44" y="1311893"/>
            <a:ext cx="2806006" cy="46766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43796" y="5988569"/>
            <a:ext cx="7820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Queuing dataset: processing rate vs. arrival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9450-E086-4649-A073-A28BEFAE74D6}"/>
              </a:ext>
            </a:extLst>
          </p:cNvPr>
          <p:cNvSpPr txBox="1"/>
          <p:nvPr/>
        </p:nvSpPr>
        <p:spPr>
          <a:xfrm>
            <a:off x="9734550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25679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6A4E4A-C4F7-9F43-925F-82DB019B2024}"/>
              </a:ext>
            </a:extLst>
          </p:cNvPr>
          <p:cNvSpPr/>
          <p:nvPr/>
        </p:nvSpPr>
        <p:spPr>
          <a:xfrm>
            <a:off x="-226828" y="-77972"/>
            <a:ext cx="12489712" cy="7286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72EEB477-8DA7-7F44-8412-5C2286F8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94" y="1311893"/>
            <a:ext cx="4676676" cy="46766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CA" b="1" dirty="0"/>
              <a:t>NFLUENTIAL OBSERVATIONS</a:t>
            </a:r>
            <a:r>
              <a:rPr lang="en-US" dirty="0"/>
              <a:t> 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2443796" y="5988569"/>
            <a:ext cx="7820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Queuing dataset: processing rate vs. arrival 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EE9450-E086-4649-A073-A28BEFAE74D6}"/>
              </a:ext>
            </a:extLst>
          </p:cNvPr>
          <p:cNvSpPr txBox="1"/>
          <p:nvPr/>
        </p:nvSpPr>
        <p:spPr>
          <a:xfrm>
            <a:off x="9734550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C6BE6-C489-4A42-B12E-07ECD9684D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01" y="2106004"/>
            <a:ext cx="27432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E72212-D49A-FB42-AC53-A0B0C7257C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144" y="210460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E3F6-BC4F-B34C-94A6-FC6F53DA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Identifying influential points is an iterative </a:t>
            </a:r>
            <a:r>
              <a:rPr lang="en-CA" dirty="0">
                <a:latin typeface="Dagny OT" panose="020B0504020201020104" pitchFamily="34" charset="77"/>
              </a:rPr>
              <a:t>process as the various analyses have to be run numerous times.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Fully automated identification and removal of anomalous observations is </a:t>
            </a:r>
            <a:r>
              <a:rPr lang="en-CA" b="1" dirty="0">
                <a:latin typeface="Dagny OT" panose="020B0504020201020104" pitchFamily="34" charset="77"/>
              </a:rPr>
              <a:t>NOT recommended</a:t>
            </a:r>
            <a:r>
              <a:rPr lang="en-CA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Use transformations if the data is </a:t>
            </a:r>
            <a:r>
              <a:rPr lang="en-CA" b="1" dirty="0">
                <a:latin typeface="Dagny OT" panose="020B0504020201020104" pitchFamily="34" charset="77"/>
              </a:rPr>
              <a:t>NOT</a:t>
            </a:r>
            <a:r>
              <a:rPr lang="en-CA" dirty="0">
                <a:latin typeface="Dagny OT" panose="020B0504020201020104" pitchFamily="34" charset="77"/>
              </a:rPr>
              <a:t> normally distributed.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Whether an observation is an outlier or not depends on various factors;</a:t>
            </a:r>
            <a:r>
              <a:rPr lang="en-US" dirty="0">
                <a:latin typeface="Dagny OT" panose="020B0504020201020104" pitchFamily="34" charset="77"/>
              </a:rPr>
              <a:t> what observations end up being </a:t>
            </a:r>
            <a:r>
              <a:rPr lang="en-CA" dirty="0">
                <a:latin typeface="Dagny OT" panose="020B0504020201020104" pitchFamily="34" charset="77"/>
              </a:rPr>
              <a:t>influential data points depends on the specific analysis to be performed.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9897D-A7D6-3C44-A972-7BCF4DEE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 AND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8851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7BC78F-5FC0-40E9-9459-CF02CA47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DIMENSIONALITY OF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828CB-524D-4D01-87DC-ACC44060E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In data analysis, the </a:t>
            </a:r>
            <a:r>
              <a:rPr lang="en-CA" b="1" dirty="0">
                <a:latin typeface="Dagny OT" panose="020B0504020201020104" pitchFamily="34" charset="77"/>
              </a:rPr>
              <a:t>dimension</a:t>
            </a:r>
            <a:r>
              <a:rPr lang="en-CA" dirty="0">
                <a:latin typeface="Dagny OT" panose="020B0504020201020104" pitchFamily="34" charset="77"/>
              </a:rPr>
              <a:t> of the data is the number of variables (or attributes) that are collected in a dataset, represented by the number of columns.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term dimension is an extension of the use of the term to refer to the size of a vector.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We can think of the variables used to describe each object (row) as a </a:t>
            </a:r>
            <a:r>
              <a:rPr lang="en-CA" b="1" dirty="0">
                <a:latin typeface="Dagny OT" panose="020B0504020201020104" pitchFamily="34" charset="77"/>
              </a:rPr>
              <a:t>vector</a:t>
            </a:r>
            <a:r>
              <a:rPr lang="en-CA" dirty="0">
                <a:latin typeface="Dagny OT" panose="020B0504020201020104" pitchFamily="34" charset="77"/>
              </a:rPr>
              <a:t> describing that object.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Note:</a:t>
            </a:r>
            <a:r>
              <a:rPr lang="en-CA" dirty="0">
                <a:latin typeface="Dagny OT" panose="020B0504020201020104" pitchFamily="34" charset="77"/>
              </a:rPr>
              <a:t> the term dimension is used differently in business intelligence contexts.</a:t>
            </a:r>
          </a:p>
        </p:txBody>
      </p:sp>
    </p:spTree>
    <p:extLst>
      <p:ext uri="{BB962C8B-B14F-4D97-AF65-F5344CB8AC3E}">
        <p14:creationId xmlns:p14="http://schemas.microsoft.com/office/powerpoint/2010/main" val="357985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D92F-003D-AC4F-8081-136D88A9E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But more data is always better, right?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It depends.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38888-C49D-ED4C-8DB6-DBA046117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6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HIGH DIMENSIONALITY &amp; BIG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Datasets can be “big” in a variety of ways: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too large for the </a:t>
                </a:r>
                <a:r>
                  <a:rPr lang="en-US" b="1" i="0" dirty="0">
                    <a:latin typeface="Dagny OT" panose="020B0504020201020104" pitchFamily="34" charset="77"/>
                  </a:rPr>
                  <a:t>hardware</a:t>
                </a:r>
                <a:r>
                  <a:rPr lang="en-US" i="0" dirty="0">
                    <a:latin typeface="Dagny OT" panose="020B0504020201020104" pitchFamily="34" charset="77"/>
                  </a:rPr>
                  <a:t> to handle (cannot be stored or accessed properly due to # of observations, # of features, or the overall size)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size can go against </a:t>
                </a:r>
                <a:r>
                  <a:rPr lang="en-US" b="1" i="0" dirty="0">
                    <a:latin typeface="Dagny OT" panose="020B0504020201020104" pitchFamily="34" charset="77"/>
                  </a:rPr>
                  <a:t>modeling assumptions </a:t>
                </a:r>
                <a:r>
                  <a:rPr lang="en-US" i="0" dirty="0">
                    <a:latin typeface="Dagny OT" panose="020B0504020201020104" pitchFamily="34" charset="77"/>
                  </a:rPr>
                  <a:t>(# of features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charset="0"/>
                      </a:rPr>
                      <m:t>≫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# observations)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Examples: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Multiple sensors recording 100+ observations per second in a large geographical area over a long time period = </a:t>
                </a:r>
                <a:r>
                  <a:rPr lang="en-US" b="1" i="0" dirty="0">
                    <a:latin typeface="Dagny OT" panose="020B0504020201020104" pitchFamily="34" charset="77"/>
                  </a:rPr>
                  <a:t>very big dataset</a:t>
                </a:r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In a corpus’ Term Document Matrix (cols = terms, rows = documents), the number of terms is usually substantially higher than the number of documents, leading to </a:t>
                </a:r>
                <a:r>
                  <a:rPr lang="en-US" b="1" i="0" dirty="0">
                    <a:latin typeface="Dagny OT" panose="020B0504020201020104" pitchFamily="34" charset="77"/>
                  </a:rPr>
                  <a:t>excessively sparse data</a:t>
                </a:r>
                <a:r>
                  <a:rPr lang="en-US" i="0" dirty="0">
                    <a:latin typeface="Dagny OT" panose="020B0504020201020104" pitchFamily="34" charset="77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10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0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7883-0314-D445-8776-7BE37224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CURSE OF DIMENSIONALITY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25BD4-9AC5-B047-9BAB-B8803A05B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Unless the dataset size grows exponentially with its dimension, the performance of any model we build is likely to suffer due to the </a:t>
            </a:r>
            <a:r>
              <a:rPr lang="en-US" b="1" dirty="0">
                <a:latin typeface="Dagny OT" panose="020B0504020201020104" pitchFamily="34" charset="77"/>
              </a:rPr>
              <a:t>Curse of Dimensionality</a:t>
            </a:r>
            <a:r>
              <a:rPr lang="en-US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Possible solutions: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sampling observations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feature selection </a:t>
            </a:r>
            <a:r>
              <a:rPr lang="en-US" i="0" dirty="0">
                <a:latin typeface="Dagny OT" panose="020B0504020201020104" pitchFamily="34" charset="77"/>
              </a:rPr>
              <a:t>(easy-</a:t>
            </a:r>
            <a:r>
              <a:rPr lang="en-US" i="0" dirty="0" err="1">
                <a:latin typeface="Dagny OT" panose="020B0504020201020104" pitchFamily="34" charset="77"/>
              </a:rPr>
              <a:t>ish</a:t>
            </a:r>
            <a:r>
              <a:rPr lang="en-US" i="0" dirty="0">
                <a:latin typeface="Dagny OT" panose="020B0504020201020104" pitchFamily="34" charset="77"/>
              </a:rPr>
              <a:t>) and/or </a:t>
            </a:r>
            <a:r>
              <a:rPr lang="en-US" b="1" i="0" dirty="0">
                <a:latin typeface="Dagny OT" panose="020B0504020201020104" pitchFamily="34" charset="77"/>
              </a:rPr>
              <a:t>dimension reduction </a:t>
            </a:r>
            <a:r>
              <a:rPr lang="en-US" i="0" dirty="0">
                <a:latin typeface="Dagny OT" panose="020B0504020201020104" pitchFamily="34" charset="77"/>
              </a:rPr>
              <a:t>(hard).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We look for ways to preserve the signal while shrinking the dimension: it’s easier to find needles in small haystacks!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(This is actually a thorny problem… but we’ll avoid the technical details in this course).  </a:t>
            </a:r>
          </a:p>
        </p:txBody>
      </p:sp>
    </p:spTree>
    <p:extLst>
      <p:ext uri="{BB962C8B-B14F-4D97-AF65-F5344CB8AC3E}">
        <p14:creationId xmlns:p14="http://schemas.microsoft.com/office/powerpoint/2010/main" val="219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SAMPLING 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Question:</a:t>
            </a:r>
            <a:r>
              <a:rPr lang="en-US" dirty="0">
                <a:latin typeface="Dagny OT" panose="020B0504020201020104" pitchFamily="34" charset="77"/>
              </a:rPr>
              <a:t> does every observation (row of the dataset) need to be used?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rows are selected randomly, the resulting sample might be </a:t>
            </a:r>
            <a:r>
              <a:rPr lang="en-US" b="1" dirty="0">
                <a:latin typeface="Dagny OT" panose="020B0504020201020104" pitchFamily="34" charset="77"/>
              </a:rPr>
              <a:t>representative</a:t>
            </a:r>
            <a:r>
              <a:rPr lang="en-US" dirty="0">
                <a:latin typeface="Dagny OT" panose="020B0504020201020104" pitchFamily="34" charset="77"/>
              </a:rPr>
              <a:t> of the entire dataset. </a:t>
            </a:r>
          </a:p>
          <a:p>
            <a:pPr algn="just"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Drawbacks: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the signal of interest is rare, sampling might drown it altogether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aggregation is happening down the road, sampling will necessarily affect the numbers (passengers vs. flights)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even simple operations on a large file (finding the # of lines, say) can be taxing on the memory and in terms of computation time </a:t>
            </a:r>
            <a:r>
              <a:rPr lang="mr-IN" i="0" dirty="0">
                <a:latin typeface="Dagny OT" panose="020B0504020201020104" pitchFamily="34" charset="77"/>
              </a:rPr>
              <a:t>–</a:t>
            </a:r>
            <a:r>
              <a:rPr lang="en-US" i="0" dirty="0">
                <a:latin typeface="Dagny OT" panose="020B0504020201020104" pitchFamily="34" charset="77"/>
              </a:rPr>
              <a:t> </a:t>
            </a:r>
            <a:r>
              <a:rPr lang="en-US" b="1" i="0" dirty="0">
                <a:latin typeface="Dagny OT" panose="020B0504020201020104" pitchFamily="34" charset="77"/>
              </a:rPr>
              <a:t>prior information on the dataset structure can help</a:t>
            </a:r>
          </a:p>
        </p:txBody>
      </p:sp>
    </p:spTree>
    <p:extLst>
      <p:ext uri="{BB962C8B-B14F-4D97-AF65-F5344CB8AC3E}">
        <p14:creationId xmlns:p14="http://schemas.microsoft.com/office/powerpoint/2010/main" val="179750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0" y="4026456"/>
            <a:ext cx="3196857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“Obviously, the best way to treat missing data is not to have any.”</a:t>
            </a:r>
            <a:endParaRPr lang="en-US" sz="1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T. Orchard, M. Woodbury</a:t>
            </a:r>
          </a:p>
          <a:p>
            <a:pPr algn="ctr"/>
            <a:endParaRPr lang="en-US" sz="1400" dirty="0">
              <a:solidFill>
                <a:schemeClr val="tx2"/>
              </a:solidFill>
              <a:latin typeface="Dagny OT" panose="020B0504020201020104" pitchFamily="34" charset="77"/>
            </a:endParaRPr>
          </a:p>
          <a:p>
            <a:pPr algn="r"/>
            <a:endParaRPr lang="en-US" sz="1000" dirty="0">
              <a:solidFill>
                <a:schemeClr val="bg1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The most exciting phrase to hear, the one that heralds the most discoveries, is not “Eureka!” but “That's funny…”.”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</a:rPr>
              <a:t>I. Asimov</a:t>
            </a:r>
          </a:p>
        </p:txBody>
      </p:sp>
    </p:spTree>
    <p:extLst>
      <p:ext uri="{BB962C8B-B14F-4D97-AF65-F5344CB8AC3E}">
        <p14:creationId xmlns:p14="http://schemas.microsoft.com/office/powerpoint/2010/main" val="192947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dirty="0">
                    <a:latin typeface="Dagny OT" panose="020B0504020201020104" pitchFamily="34" charset="77"/>
                  </a:rPr>
                  <a:t>Removing </a:t>
                </a:r>
                <a:r>
                  <a:rPr lang="en-CA" b="1" dirty="0">
                    <a:latin typeface="Dagny OT" panose="020B0504020201020104" pitchFamily="34" charset="77"/>
                  </a:rPr>
                  <a:t>irrelevant</a:t>
                </a:r>
                <a:r>
                  <a:rPr lang="en-CA" dirty="0">
                    <a:latin typeface="Dagny OT" panose="020B0504020201020104" pitchFamily="34" charset="77"/>
                  </a:rPr>
                  <a:t> or </a:t>
                </a:r>
                <a:r>
                  <a:rPr lang="en-CA" b="1" dirty="0">
                    <a:latin typeface="Dagny OT" panose="020B0504020201020104" pitchFamily="34" charset="77"/>
                  </a:rPr>
                  <a:t>redundant</a:t>
                </a:r>
                <a:r>
                  <a:rPr lang="en-CA" dirty="0">
                    <a:latin typeface="Dagny OT" panose="020B0504020201020104" pitchFamily="34" charset="77"/>
                  </a:rPr>
                  <a:t> variables is a common data processing task.  </a:t>
                </a:r>
              </a:p>
              <a:p>
                <a:pPr lvl="0" algn="just">
                  <a:lnSpc>
                    <a:spcPct val="100000"/>
                  </a:lnSpc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lvl="0" indent="0" algn="just">
                  <a:lnSpc>
                    <a:spcPct val="100000"/>
                  </a:lnSpc>
                  <a:buNone/>
                </a:pPr>
                <a:r>
                  <a:rPr lang="en-CA" b="1" dirty="0">
                    <a:latin typeface="Dagny OT" panose="020B0504020201020104" pitchFamily="34" charset="77"/>
                  </a:rPr>
                  <a:t>Motivations: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CA" i="0" dirty="0">
                    <a:latin typeface="Dagny OT" panose="020B0504020201020104" pitchFamily="34" charset="77"/>
                  </a:rPr>
                  <a:t>modeling tools do not handle these well (variance inflation due to multi-</a:t>
                </a:r>
                <a:r>
                  <a:rPr lang="en-CA" i="0" dirty="0" err="1">
                    <a:latin typeface="Dagny OT" panose="020B0504020201020104" pitchFamily="34" charset="77"/>
                  </a:rPr>
                  <a:t>colinearity</a:t>
                </a:r>
                <a:r>
                  <a:rPr lang="en-CA" i="0" dirty="0">
                    <a:latin typeface="Dagny OT" panose="020B0504020201020104" pitchFamily="34" charset="77"/>
                  </a:rPr>
                  <a:t>, etc.)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dimension reduction (# variables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charset="0"/>
                      </a:rPr>
                      <m:t>≫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# observations)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b="1" dirty="0">
                    <a:latin typeface="Dagny OT" panose="020B0504020201020104" pitchFamily="34" charset="77"/>
                  </a:rPr>
                  <a:t>Approaches: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filter vs. wrapper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unsupervised vs. supervised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060" r="-528" b="-4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2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SELECTION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algn="just">
              <a:lnSpc>
                <a:spcPct val="11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Filter methods </a:t>
            </a:r>
            <a:r>
              <a:rPr lang="en-CA" dirty="0">
                <a:latin typeface="Dagny OT" panose="020B0504020201020104" pitchFamily="34" charset="77"/>
              </a:rPr>
              <a:t>inspect each variable individually and score them according to some </a:t>
            </a:r>
            <a:r>
              <a:rPr lang="en-CA" b="1" dirty="0">
                <a:latin typeface="Dagny OT" panose="020B0504020201020104" pitchFamily="34" charset="77"/>
              </a:rPr>
              <a:t>importance metric</a:t>
            </a:r>
            <a:r>
              <a:rPr lang="en-CA" dirty="0">
                <a:latin typeface="Dagny OT" panose="020B0504020201020104" pitchFamily="34" charset="77"/>
              </a:rPr>
              <a:t>. </a:t>
            </a:r>
          </a:p>
          <a:p>
            <a:pPr marL="0" lvl="0" indent="0" algn="just">
              <a:lnSpc>
                <a:spcPct val="11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less relevant features (i.e. importance score below some set threshold) are then removed.</a:t>
            </a:r>
          </a:p>
          <a:p>
            <a:pPr lvl="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Wrapper methods </a:t>
            </a:r>
            <a:r>
              <a:rPr lang="en-CA" dirty="0">
                <a:latin typeface="Dagny OT" panose="020B0504020201020104" pitchFamily="34" charset="77"/>
              </a:rPr>
              <a:t>seek feature subsets for which the evaluation criterion used by the eventual analytical method is “optimized”. </a:t>
            </a:r>
          </a:p>
          <a:p>
            <a:pPr lvl="0"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1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The process is </a:t>
            </a:r>
            <a:r>
              <a:rPr lang="en-CA" b="1" dirty="0">
                <a:latin typeface="Dagny OT" panose="020B0504020201020104" pitchFamily="34" charset="77"/>
              </a:rPr>
              <a:t>iterative</a:t>
            </a:r>
            <a:r>
              <a:rPr lang="en-CA" dirty="0">
                <a:latin typeface="Dagny OT" panose="020B0504020201020104" pitchFamily="34" charset="77"/>
              </a:rPr>
              <a:t>, and typically computationally intensive: candidate subsets are used in the analysis until one produces an acceptable evaluation metric for the analysis.   </a:t>
            </a:r>
          </a:p>
        </p:txBody>
      </p:sp>
    </p:spTree>
    <p:extLst>
      <p:ext uri="{BB962C8B-B14F-4D97-AF65-F5344CB8AC3E}">
        <p14:creationId xmlns:p14="http://schemas.microsoft.com/office/powerpoint/2010/main" val="371444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SELECTION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Unsupervised methods </a:t>
            </a:r>
            <a:r>
              <a:rPr lang="en-CA" dirty="0">
                <a:latin typeface="Dagny OT" panose="020B0504020201020104" pitchFamily="34" charset="77"/>
              </a:rPr>
              <a:t>determine the importance of a feature based only on its values.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Supervised methods </a:t>
            </a:r>
            <a:r>
              <a:rPr lang="en-CA" dirty="0">
                <a:latin typeface="Dagny OT" panose="020B0504020201020104" pitchFamily="34" charset="77"/>
              </a:rPr>
              <a:t>evaluate each feature’s importance by studying the relationship with a </a:t>
            </a:r>
            <a:r>
              <a:rPr lang="en-CA" b="1" dirty="0">
                <a:latin typeface="Dagny OT" panose="020B0504020201020104" pitchFamily="34" charset="77"/>
              </a:rPr>
              <a:t>target feature </a:t>
            </a:r>
            <a:r>
              <a:rPr lang="en-CA" dirty="0">
                <a:latin typeface="Dagny OT" panose="020B0504020201020104" pitchFamily="34" charset="77"/>
              </a:rPr>
              <a:t>(correlation, etc.)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dirty="0">
                <a:latin typeface="Dagny OT" panose="020B0504020201020104" pitchFamily="34" charset="77"/>
              </a:rPr>
              <a:t>Wrapper methods are usually supervised. </a:t>
            </a:r>
          </a:p>
          <a:p>
            <a:pPr lvl="0"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CA" b="1" dirty="0">
                <a:latin typeface="Dagny OT" panose="020B0504020201020104" pitchFamily="34" charset="77"/>
              </a:rPr>
              <a:t>Unsupervised filter methods: </a:t>
            </a:r>
            <a:r>
              <a:rPr lang="en-CA" dirty="0">
                <a:latin typeface="Dagny OT" panose="020B0504020201020104" pitchFamily="34" charset="77"/>
              </a:rPr>
              <a:t>removing constant variables, ID-like variables (different on all observations), features with low variability, etc. </a:t>
            </a:r>
          </a:p>
        </p:txBody>
      </p:sp>
    </p:spTree>
    <p:extLst>
      <p:ext uri="{BB962C8B-B14F-4D97-AF65-F5344CB8AC3E}">
        <p14:creationId xmlns:p14="http://schemas.microsoft.com/office/powerpoint/2010/main" val="31437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DISCRETIZING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To reduce computational complexity, a numeric variable may need to be replaced by an </a:t>
            </a:r>
            <a:r>
              <a:rPr lang="en-US" b="1" dirty="0">
                <a:latin typeface="Dagny OT" panose="020B0504020201020104" pitchFamily="34" charset="77"/>
              </a:rPr>
              <a:t>ordinal</a:t>
            </a:r>
            <a:r>
              <a:rPr lang="en-US" dirty="0">
                <a:latin typeface="Dagny OT" panose="020B0504020201020104" pitchFamily="34" charset="77"/>
              </a:rPr>
              <a:t> variable (from </a:t>
            </a:r>
            <a:r>
              <a:rPr lang="en-US" i="1" dirty="0">
                <a:latin typeface="Dagny OT" panose="020B0504020201020104" pitchFamily="34" charset="77"/>
              </a:rPr>
              <a:t>height</a:t>
            </a:r>
            <a:r>
              <a:rPr lang="en-US" dirty="0">
                <a:latin typeface="Dagny OT" panose="020B0504020201020104" pitchFamily="34" charset="77"/>
              </a:rPr>
              <a:t> value to “</a:t>
            </a:r>
            <a:r>
              <a:rPr lang="en-US" i="1" dirty="0">
                <a:latin typeface="Dagny OT" panose="020B0504020201020104" pitchFamily="34" charset="77"/>
              </a:rPr>
              <a:t>short</a:t>
            </a:r>
            <a:r>
              <a:rPr lang="en-US" dirty="0">
                <a:latin typeface="Dagny OT" panose="020B0504020201020104" pitchFamily="34" charset="77"/>
              </a:rPr>
              <a:t>”, “</a:t>
            </a:r>
            <a:r>
              <a:rPr lang="en-US" i="1" dirty="0">
                <a:latin typeface="Dagny OT" panose="020B0504020201020104" pitchFamily="34" charset="77"/>
              </a:rPr>
              <a:t>average</a:t>
            </a:r>
            <a:r>
              <a:rPr lang="en-US" dirty="0">
                <a:latin typeface="Dagny OT" panose="020B0504020201020104" pitchFamily="34" charset="77"/>
              </a:rPr>
              <a:t>”, “</a:t>
            </a:r>
            <a:r>
              <a:rPr lang="en-US" i="1" dirty="0">
                <a:latin typeface="Dagny OT" panose="020B0504020201020104" pitchFamily="34" charset="77"/>
              </a:rPr>
              <a:t>tall</a:t>
            </a:r>
            <a:r>
              <a:rPr lang="en-US" dirty="0">
                <a:latin typeface="Dagny OT" panose="020B0504020201020104" pitchFamily="34" charset="77"/>
              </a:rPr>
              <a:t>”, for instance).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Domain expertise </a:t>
            </a:r>
            <a:r>
              <a:rPr lang="en-US" dirty="0">
                <a:latin typeface="Dagny OT" panose="020B0504020201020104" pitchFamily="34" charset="77"/>
              </a:rPr>
              <a:t>can be used to determine the bins’ limits (although that could introduce unconscious bias to the analyses)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In the absence of such expertise, limits can be set so that either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bins each contain the same number of observations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bins each have the same width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performance of some modeling tool is maximized </a:t>
            </a:r>
          </a:p>
        </p:txBody>
      </p:sp>
    </p:spTree>
    <p:extLst>
      <p:ext uri="{BB962C8B-B14F-4D97-AF65-F5344CB8AC3E}">
        <p14:creationId xmlns:p14="http://schemas.microsoft.com/office/powerpoint/2010/main" val="369504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DF7C-219E-C040-8261-BB2BD405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AND </a:t>
            </a:r>
            <a:br>
              <a:rPr lang="en-US" dirty="0"/>
            </a:br>
            <a:r>
              <a:rPr lang="en-US" dirty="0"/>
              <a:t>DATA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5C48B-72E0-D747-A26E-46BF4F98C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PROCESSING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725A3-41FB-844C-9E8B-333F21B7EB1C}"/>
              </a:ext>
            </a:extLst>
          </p:cNvPr>
          <p:cNvSpPr/>
          <p:nvPr/>
        </p:nvSpPr>
        <p:spPr>
          <a:xfrm>
            <a:off x="0" y="5730954"/>
            <a:ext cx="428137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Martin: 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Data is messy. </a:t>
            </a:r>
          </a:p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</a:rPr>
              <a:t>Allison: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 Even when it’s been cleaned? </a:t>
            </a:r>
          </a:p>
          <a:p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</a:rPr>
              <a:t>Martin: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 Especially when it’s been cleaned.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ct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P. Boily,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Introduction to Quantitative Consulting</a:t>
            </a:r>
          </a:p>
        </p:txBody>
      </p:sp>
    </p:spTree>
    <p:extLst>
      <p:ext uri="{BB962C8B-B14F-4D97-AF65-F5344CB8AC3E}">
        <p14:creationId xmlns:p14="http://schemas.microsoft.com/office/powerpoint/2010/main" val="40025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SOUND DATA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ideal dataset will have as few issues as possible with: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Validity:</a:t>
            </a:r>
            <a:r>
              <a:rPr lang="en-US" i="0" dirty="0">
                <a:latin typeface="Dagny OT" panose="020B0504020201020104" pitchFamily="34" charset="77"/>
              </a:rPr>
              <a:t> data type, range, mandatory response, uniqueness, value, regular expressions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Completeness:</a:t>
            </a:r>
            <a:r>
              <a:rPr lang="en-US" i="0" dirty="0">
                <a:latin typeface="Dagny OT" panose="020B0504020201020104" pitchFamily="34" charset="77"/>
              </a:rPr>
              <a:t> missing observations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Accuracy and Precision: </a:t>
            </a:r>
            <a:r>
              <a:rPr lang="en-US" i="0" dirty="0">
                <a:latin typeface="Dagny OT" panose="020B0504020201020104" pitchFamily="34" charset="77"/>
              </a:rPr>
              <a:t>related to measurement and/or data entry errors; target diagrams (accuracy as bias, precision as standard error)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Consistency:</a:t>
            </a:r>
            <a:r>
              <a:rPr lang="en-US" i="0" dirty="0">
                <a:latin typeface="Dagny OT" panose="020B0504020201020104" pitchFamily="34" charset="77"/>
              </a:rPr>
              <a:t> conflicting observations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Uniformity:</a:t>
            </a:r>
            <a:r>
              <a:rPr lang="en-US" i="0" dirty="0">
                <a:latin typeface="Dagny OT" panose="020B0504020201020104" pitchFamily="34" charset="77"/>
              </a:rPr>
              <a:t> are units used uniformly throughout?</a:t>
            </a:r>
          </a:p>
          <a:p>
            <a:pPr lvl="1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Checking for data quality issues at an early stage can save headaches later in the analysis. </a:t>
            </a:r>
            <a:endParaRPr lang="en-US" sz="24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35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SOUND DATA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4528" y="2424175"/>
            <a:ext cx="9079424" cy="2174484"/>
          </a:xfrm>
          <a:prstGeom prst="rect">
            <a:avLst/>
          </a:prstGeom>
          <a:ln>
            <a:noFill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48449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accurate and precise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047046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precise but </a:t>
            </a:r>
            <a:b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not accurate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34241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accurate but</a:t>
            </a:r>
            <a:b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not precise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813573" y="4618299"/>
            <a:ext cx="2367931" cy="354047"/>
          </a:xfrm>
          <a:prstGeom prst="rect">
            <a:avLst/>
          </a:prstGeom>
          <a:ln>
            <a:noFill/>
          </a:ln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neither accurate nor very precise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428924-822C-4E44-BFCE-1095590DD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COMMON SOURCES OF ERROR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Dagny OT" panose="020B0504020201020104" pitchFamily="34" charset="77"/>
              </a:rPr>
              <a:t>When dealing with </a:t>
            </a:r>
            <a:r>
              <a:rPr lang="en-US" b="1" dirty="0">
                <a:latin typeface="Dagny OT" panose="020B0504020201020104" pitchFamily="34" charset="77"/>
              </a:rPr>
              <a:t>legacy</a:t>
            </a:r>
            <a:r>
              <a:rPr lang="en-US" dirty="0">
                <a:latin typeface="Dagny OT" panose="020B0504020201020104" pitchFamily="34" charset="77"/>
              </a:rPr>
              <a:t>, </a:t>
            </a:r>
            <a:r>
              <a:rPr lang="en-US" b="1" dirty="0">
                <a:latin typeface="Dagny OT" panose="020B0504020201020104" pitchFamily="34" charset="77"/>
              </a:rPr>
              <a:t>inherited</a:t>
            </a:r>
            <a:r>
              <a:rPr lang="en-US" dirty="0">
                <a:latin typeface="Dagny OT" panose="020B0504020201020104" pitchFamily="34" charset="77"/>
              </a:rPr>
              <a:t> or </a:t>
            </a:r>
            <a:r>
              <a:rPr lang="en-US" b="1" dirty="0">
                <a:latin typeface="Dagny OT" panose="020B0504020201020104" pitchFamily="34" charset="77"/>
              </a:rPr>
              <a:t>combined</a:t>
            </a:r>
            <a:r>
              <a:rPr lang="en-US" dirty="0">
                <a:latin typeface="Dagny OT" panose="020B0504020201020104" pitchFamily="34" charset="77"/>
              </a:rPr>
              <a:t> datasets (that is, datasets over which you have little control):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missing data given a code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‘NA’/‘blank’ given a code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 entry error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coding error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measurement error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duplicate entries</a:t>
            </a:r>
          </a:p>
          <a:p>
            <a:pPr lvl="1"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heaping</a:t>
            </a:r>
          </a:p>
        </p:txBody>
      </p:sp>
    </p:spTree>
    <p:extLst>
      <p:ext uri="{BB962C8B-B14F-4D97-AF65-F5344CB8AC3E}">
        <p14:creationId xmlns:p14="http://schemas.microsoft.com/office/powerpoint/2010/main" val="10217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DETECTING INVALID ENTRIES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Potentially invalid entries can be detected with the help of:</a:t>
                </a:r>
              </a:p>
              <a:p>
                <a:pPr lvl="1" algn="l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Univariate Descriptive Statistics</a:t>
                </a:r>
                <a:br>
                  <a:rPr lang="en-US" i="0" dirty="0">
                    <a:latin typeface="Dagny OT" panose="020B0504020201020104" pitchFamily="34" charset="77"/>
                  </a:rPr>
                </a:br>
                <a:r>
                  <a:rPr lang="en-US" i="0" dirty="0">
                    <a:latin typeface="Dagny OT" panose="020B0504020201020104" pitchFamily="34" charset="77"/>
                  </a:rPr>
                  <a:t>count, range,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-score, mean, median, standard deviation, logic check</a:t>
                </a:r>
              </a:p>
              <a:p>
                <a:pPr lvl="1" algn="l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Multivariate Descriptive Statistics</a:t>
                </a:r>
                <a:br>
                  <a:rPr lang="en-US" i="0" dirty="0">
                    <a:latin typeface="Dagny OT" panose="020B0504020201020104" pitchFamily="34" charset="77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-way table, logic check</a:t>
                </a:r>
              </a:p>
              <a:p>
                <a:pPr lvl="1" algn="l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Data Visualization</a:t>
                </a:r>
                <a:br>
                  <a:rPr lang="en-US" i="0" dirty="0">
                    <a:latin typeface="Dagny OT" panose="020B0504020201020104" pitchFamily="34" charset="77"/>
                  </a:rPr>
                </a:br>
                <a:r>
                  <a:rPr lang="en-US" i="0" dirty="0">
                    <a:latin typeface="Dagny OT" panose="020B0504020201020104" pitchFamily="34" charset="77"/>
                  </a:rPr>
                  <a:t>scatterplot, scatterplot matrix, histogram, joint histogram, etc.</a:t>
                </a:r>
                <a:endParaRPr lang="en-US" sz="100" i="0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2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This step might allow for the identification of potential outliers.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Failure to detect invalid entries </a:t>
                </a:r>
                <a:r>
                  <a:rPr lang="en-US" b="1" dirty="0">
                    <a:latin typeface="Dagny OT" panose="020B0504020201020104" pitchFamily="34" charset="77"/>
                  </a:rPr>
                  <a:t>does not mean</a:t>
                </a:r>
                <a:r>
                  <a:rPr lang="en-US" dirty="0">
                    <a:latin typeface="Dagny OT" panose="020B0504020201020104" pitchFamily="34" charset="77"/>
                  </a:rPr>
                  <a:t> that all entries are valid.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20000"/>
                  </a:lnSpc>
                  <a:buNone/>
                </a:pPr>
                <a:r>
                  <a:rPr lang="en-US" dirty="0">
                    <a:latin typeface="Dagny OT" panose="020B0504020201020104" pitchFamily="34" charset="77"/>
                  </a:rPr>
                  <a:t>Small numbers of invalid entries recoded as “missing.”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1" t="-1060" b="-2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141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  <a:endParaRPr lang="en-US" sz="24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2" y="1568017"/>
            <a:ext cx="4266927" cy="258167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2" y="4229531"/>
            <a:ext cx="4266927" cy="25906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577" y="2053279"/>
            <a:ext cx="6683772" cy="4007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801225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396673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FOUR VERY IMPORTANT REMARKS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NEVER</a:t>
            </a:r>
            <a:r>
              <a:rPr lang="en-US" dirty="0">
                <a:latin typeface="Dagny OT" panose="020B0504020201020104" pitchFamily="34" charset="77"/>
              </a:rPr>
              <a:t> work on the original dataset. Make copies along the way.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Document </a:t>
            </a:r>
            <a:r>
              <a:rPr lang="en-US" b="1" dirty="0">
                <a:latin typeface="Dagny OT" panose="020B0504020201020104" pitchFamily="34" charset="77"/>
              </a:rPr>
              <a:t>ALL</a:t>
            </a:r>
            <a:r>
              <a:rPr lang="en-US" dirty="0">
                <a:latin typeface="Dagny OT" panose="020B0504020201020104" pitchFamily="34" charset="77"/>
              </a:rPr>
              <a:t> your cleaning steps and procedures.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If you find yourself cleaning too much of your data, </a:t>
            </a:r>
            <a:r>
              <a:rPr lang="en-US" b="1" dirty="0">
                <a:latin typeface="Dagny OT" panose="020B0504020201020104" pitchFamily="34" charset="77"/>
              </a:rPr>
              <a:t>STOP</a:t>
            </a:r>
            <a:r>
              <a:rPr lang="en-US" dirty="0">
                <a:latin typeface="Dagny OT" panose="020B0504020201020104" pitchFamily="34" charset="77"/>
              </a:rPr>
              <a:t>. Something might be off with the data collection procedure.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Think </a:t>
            </a:r>
            <a:r>
              <a:rPr lang="en-US" b="1" dirty="0">
                <a:latin typeface="Dagny OT" panose="020B0504020201020104" pitchFamily="34" charset="77"/>
              </a:rPr>
              <a:t>TWICE</a:t>
            </a:r>
            <a:r>
              <a:rPr lang="en-US" dirty="0">
                <a:latin typeface="Dagny OT" panose="020B0504020201020104" pitchFamily="34" charset="77"/>
              </a:rPr>
              <a:t> before discarding an entire record.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389F31-2F9F-5C48-9030-28D93ECE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" t="5348" b="4916"/>
          <a:stretch/>
        </p:blipFill>
        <p:spPr>
          <a:xfrm>
            <a:off x="2346325" y="1520770"/>
            <a:ext cx="7454900" cy="5134036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989675" y="5106658"/>
            <a:ext cx="3444949" cy="668542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Time of arrivals at screening station, prior to departure (mins)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A6140-068D-7947-AC02-A2E3BEBC8BF2}"/>
              </a:ext>
            </a:extLst>
          </p:cNvPr>
          <p:cNvSpPr txBox="1"/>
          <p:nvPr/>
        </p:nvSpPr>
        <p:spPr>
          <a:xfrm>
            <a:off x="9801225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21147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ILLUSTRATION</a:t>
            </a:r>
            <a:endParaRPr lang="en-US" sz="24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17" y="1719339"/>
            <a:ext cx="7029355" cy="445285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10" y="1719340"/>
            <a:ext cx="3623707" cy="4452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FEA129-12E1-944D-9728-6E6EC64A7180}"/>
              </a:ext>
            </a:extLst>
          </p:cNvPr>
          <p:cNvSpPr txBox="1"/>
          <p:nvPr/>
        </p:nvSpPr>
        <p:spPr>
          <a:xfrm>
            <a:off x="9801225" y="0"/>
            <a:ext cx="2457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[Personal file]</a:t>
            </a:r>
          </a:p>
        </p:txBody>
      </p:sp>
    </p:spTree>
    <p:extLst>
      <p:ext uri="{BB962C8B-B14F-4D97-AF65-F5344CB8AC3E}">
        <p14:creationId xmlns:p14="http://schemas.microsoft.com/office/powerpoint/2010/main" val="357088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4D7D-A338-3D46-A088-50AD2222D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Don't wait until after the analysis to find out there was a problem with data quality.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Univariate tests don’t always tell the whole story.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Visualizations can help.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Context is crucial – you may need more context about the data in order to make sense of what you see</a:t>
            </a:r>
            <a:r>
              <a:rPr lang="mr-IN" dirty="0">
                <a:latin typeface="Dagny OT" panose="020B0504020201020104" pitchFamily="34" charset="77"/>
              </a:rPr>
              <a:t>…</a:t>
            </a:r>
            <a:r>
              <a:rPr lang="en-CA" dirty="0">
                <a:latin typeface="Dagny OT" panose="020B0504020201020104" pitchFamily="34" charset="77"/>
              </a:rPr>
              <a:t> but whatever the situation, you need to understand the dataset quality.</a:t>
            </a:r>
            <a:endParaRPr lang="en-US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8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8C76F-67CD-914B-AE0D-6B1F4893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483" y="72247"/>
            <a:ext cx="995782" cy="79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DATA CLEANING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There are two </a:t>
            </a:r>
            <a:r>
              <a:rPr lang="en-US" sz="2400" b="1" dirty="0">
                <a:latin typeface="Dagny OT" panose="020B0504020201020104" pitchFamily="34" charset="77"/>
              </a:rPr>
              <a:t>philosophical</a:t>
            </a:r>
            <a:r>
              <a:rPr lang="en-US" sz="2400" dirty="0">
                <a:latin typeface="Dagny OT" panose="020B0504020201020104" pitchFamily="34" charset="77"/>
              </a:rPr>
              <a:t> approaches to data cleaning and validation: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methodical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narrative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</a:t>
            </a:r>
            <a:r>
              <a:rPr lang="en-US" sz="2400" b="1" dirty="0">
                <a:latin typeface="Dagny OT" panose="020B0504020201020104" pitchFamily="34" charset="77"/>
              </a:rPr>
              <a:t>methodical</a:t>
            </a:r>
            <a:r>
              <a:rPr lang="en-US" sz="2400" dirty="0">
                <a:latin typeface="Dagny OT" panose="020B0504020201020104" pitchFamily="34" charset="77"/>
              </a:rPr>
              <a:t> approach consists of running through a</a:t>
            </a:r>
            <a:r>
              <a:rPr lang="en-US" sz="2400" b="1" dirty="0">
                <a:latin typeface="Dagny OT" panose="020B0504020201020104" pitchFamily="34" charset="77"/>
              </a:rPr>
              <a:t> check list </a:t>
            </a:r>
            <a:r>
              <a:rPr lang="en-US" sz="2400" dirty="0">
                <a:latin typeface="Dagny OT" panose="020B0504020201020104" pitchFamily="34" charset="77"/>
              </a:rPr>
              <a:t>of potential issues and flagging those that apply to the data.</a:t>
            </a:r>
          </a:p>
          <a:p>
            <a:pPr algn="just"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</a:t>
            </a:r>
            <a:r>
              <a:rPr lang="en-US" sz="2400" b="1" dirty="0">
                <a:latin typeface="Dagny OT" panose="020B0504020201020104" pitchFamily="34" charset="77"/>
              </a:rPr>
              <a:t>narrative</a:t>
            </a:r>
            <a:r>
              <a:rPr lang="en-US" sz="2400" dirty="0">
                <a:latin typeface="Dagny OT" panose="020B0504020201020104" pitchFamily="34" charset="77"/>
              </a:rPr>
              <a:t> approach consists of </a:t>
            </a:r>
            <a:r>
              <a:rPr lang="en-US" sz="2400" b="1" dirty="0">
                <a:latin typeface="Dagny OT" panose="020B0504020201020104" pitchFamily="34" charset="77"/>
              </a:rPr>
              <a:t>exploring</a:t>
            </a:r>
            <a:r>
              <a:rPr lang="en-US" sz="2400" dirty="0">
                <a:latin typeface="Dagny OT" panose="020B0504020201020104" pitchFamily="34" charset="77"/>
              </a:rPr>
              <a:t> the dataset and trying to spot unlikely and irregular patterns.</a:t>
            </a:r>
          </a:p>
        </p:txBody>
      </p:sp>
    </p:spTree>
    <p:extLst>
      <p:ext uri="{BB962C8B-B14F-4D97-AF65-F5344CB8AC3E}">
        <p14:creationId xmlns:p14="http://schemas.microsoft.com/office/powerpoint/2010/main" val="49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 AND CONS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Methodical </a:t>
            </a:r>
            <a:r>
              <a:rPr lang="en-US" dirty="0">
                <a:latin typeface="Dagny OT" panose="020B0504020201020104" pitchFamily="34" charset="77"/>
              </a:rPr>
              <a:t>(syntax)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Pros</a:t>
            </a:r>
            <a:r>
              <a:rPr lang="en-US" i="0" dirty="0">
                <a:latin typeface="Dagny OT" panose="020B0504020201020104" pitchFamily="34" charset="77"/>
              </a:rPr>
              <a:t>: checklist is </a:t>
            </a:r>
            <a:r>
              <a:rPr lang="en-US" b="1" i="0" dirty="0">
                <a:latin typeface="Dagny OT" panose="020B0504020201020104" pitchFamily="34" charset="77"/>
              </a:rPr>
              <a:t>context-independent</a:t>
            </a:r>
            <a:r>
              <a:rPr lang="en-US" i="0" dirty="0">
                <a:latin typeface="Dagny OT" panose="020B0504020201020104" pitchFamily="34" charset="77"/>
              </a:rPr>
              <a:t>; pipelines </a:t>
            </a:r>
            <a:r>
              <a:rPr lang="en-US" b="1" i="0" dirty="0">
                <a:latin typeface="Dagny OT" panose="020B0504020201020104" pitchFamily="34" charset="77"/>
              </a:rPr>
              <a:t>easy to implement</a:t>
            </a:r>
            <a:r>
              <a:rPr lang="en-US" i="0" dirty="0">
                <a:latin typeface="Dagny OT" panose="020B0504020201020104" pitchFamily="34" charset="77"/>
              </a:rPr>
              <a:t>; common errors and invalid observations </a:t>
            </a:r>
            <a:r>
              <a:rPr lang="en-US" b="1" i="0" dirty="0">
                <a:latin typeface="Dagny OT" panose="020B0504020201020104" pitchFamily="34" charset="77"/>
              </a:rPr>
              <a:t>easily identified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may prove </a:t>
            </a:r>
            <a:r>
              <a:rPr lang="en-US" b="1" i="0" dirty="0">
                <a:latin typeface="Dagny OT" panose="020B0504020201020104" pitchFamily="34" charset="77"/>
              </a:rPr>
              <a:t>time-consuming</a:t>
            </a:r>
            <a:r>
              <a:rPr lang="en-US" i="0" dirty="0">
                <a:latin typeface="Dagny OT" panose="020B0504020201020104" pitchFamily="34" charset="77"/>
              </a:rPr>
              <a:t>; cannot identify new types of errors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Narrative </a:t>
            </a:r>
            <a:r>
              <a:rPr lang="en-US" dirty="0">
                <a:latin typeface="Dagny OT" panose="020B0504020201020104" pitchFamily="34" charset="77"/>
              </a:rPr>
              <a:t>(semantics)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Pros</a:t>
            </a:r>
            <a:r>
              <a:rPr lang="en-US" i="0" dirty="0">
                <a:latin typeface="Dagny OT" panose="020B0504020201020104" pitchFamily="34" charset="77"/>
              </a:rPr>
              <a:t>: process may simultaneously yield </a:t>
            </a:r>
            <a:r>
              <a:rPr lang="en-US" b="1" i="0" dirty="0">
                <a:latin typeface="Dagny OT" panose="020B0504020201020104" pitchFamily="34" charset="77"/>
              </a:rPr>
              <a:t>data understanding</a:t>
            </a:r>
            <a:r>
              <a:rPr lang="en-US" i="0" dirty="0">
                <a:latin typeface="Dagny OT" panose="020B0504020201020104" pitchFamily="34" charset="77"/>
              </a:rPr>
              <a:t>; false starts are (at most) as costly as switching to mechanical approach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u="sng" dirty="0">
                <a:latin typeface="Dagny OT" panose="020B0504020201020104" pitchFamily="34" charset="77"/>
              </a:rPr>
              <a:t>Cons</a:t>
            </a:r>
            <a:r>
              <a:rPr lang="en-US" i="0" dirty="0">
                <a:latin typeface="Dagny OT" panose="020B0504020201020104" pitchFamily="34" charset="77"/>
              </a:rPr>
              <a:t>: may miss important sources of errors and invalid observations for datasets with </a:t>
            </a:r>
            <a:r>
              <a:rPr lang="en-US" b="1" i="0" dirty="0">
                <a:latin typeface="Dagny OT" panose="020B0504020201020104" pitchFamily="34" charset="77"/>
              </a:rPr>
              <a:t>high number of features</a:t>
            </a:r>
            <a:r>
              <a:rPr lang="en-US" i="0" dirty="0">
                <a:latin typeface="Dagny OT" panose="020B0504020201020104" pitchFamily="34" charset="77"/>
              </a:rPr>
              <a:t>; domain knowledge may bias the process by neglecting uninteresting areas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47458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TOOLS AND METHODS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Methodical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list of potential problems (Data Cleaning Bingo)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code which can be re-used in different contexts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latin typeface="Dagny OT" panose="020B0504020201020104" pitchFamily="34" charset="77"/>
              </a:rPr>
              <a:t>Narrative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visualization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 summary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distribution tables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small multiples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9052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0" t="13885" r="8304" b="21458"/>
          <a:stretch/>
        </p:blipFill>
        <p:spPr>
          <a:xfrm>
            <a:off x="3315852" y="857012"/>
            <a:ext cx="5560296" cy="55133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1520" y="51816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Data Cleaning Bingo</a:t>
            </a:r>
          </a:p>
        </p:txBody>
      </p:sp>
    </p:spTree>
    <p:extLst>
      <p:ext uri="{BB962C8B-B14F-4D97-AF65-F5344CB8AC3E}">
        <p14:creationId xmlns:p14="http://schemas.microsoft.com/office/powerpoint/2010/main" val="228971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D8B3-55FE-144D-B768-6ECD7B94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narrative approach is akin to working out a crossword puzzle with a pen and putting down potentially wrong answers </a:t>
            </a:r>
            <a:r>
              <a:rPr lang="en-US" b="1" dirty="0">
                <a:latin typeface="Dagny OT" panose="020B0504020201020104" pitchFamily="34" charset="77"/>
              </a:rPr>
              <a:t>occasionally</a:t>
            </a:r>
            <a:r>
              <a:rPr lang="en-US" dirty="0">
                <a:latin typeface="Dagny OT" panose="020B0504020201020104" pitchFamily="34" charset="77"/>
              </a:rPr>
              <a:t>, to see where that takes you.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The mechanical approach is akin to working it out with a pencil, a dictionary, and never jotting down an answer unless you are certain it is correct.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You’ll solve more puzzles (and it will be flashier) the first way, but you’ll rarely be wrong the second way.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It’s the same thing with data: analysts must be comfortable with both approaches.</a:t>
            </a:r>
          </a:p>
        </p:txBody>
      </p:sp>
    </p:spTree>
    <p:extLst>
      <p:ext uri="{BB962C8B-B14F-4D97-AF65-F5344CB8AC3E}">
        <p14:creationId xmlns:p14="http://schemas.microsoft.com/office/powerpoint/2010/main" val="17706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Slidehelper - 04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A7C59"/>
      </a:accent1>
      <a:accent2>
        <a:srgbClr val="68B0AB"/>
      </a:accent2>
      <a:accent3>
        <a:srgbClr val="8FC0A9"/>
      </a:accent3>
      <a:accent4>
        <a:srgbClr val="C8D5B9"/>
      </a:accent4>
      <a:accent5>
        <a:srgbClr val="FAF3DD"/>
      </a:accent5>
      <a:accent6>
        <a:srgbClr val="BFBFBF"/>
      </a:accent6>
      <a:hlink>
        <a:srgbClr val="4A7C59"/>
      </a:hlink>
      <a:folHlink>
        <a:srgbClr val="68B0AB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16111</TotalTime>
  <Words>2284</Words>
  <Application>Microsoft Macintosh PowerPoint</Application>
  <PresentationFormat>Widescreen</PresentationFormat>
  <Paragraphs>281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.AppleSystemUIFont</vt:lpstr>
      <vt:lpstr>Arial</vt:lpstr>
      <vt:lpstr>Avenir Next</vt:lpstr>
      <vt:lpstr>Calibri</vt:lpstr>
      <vt:lpstr>Cambria Math</vt:lpstr>
      <vt:lpstr>Dagny OT</vt:lpstr>
      <vt:lpstr>Franklin Gothic Book</vt:lpstr>
      <vt:lpstr>Tw Cen MT</vt:lpstr>
      <vt:lpstr>Wingdings</vt:lpstr>
      <vt:lpstr>Crop</vt:lpstr>
      <vt:lpstr>Office Theme</vt:lpstr>
      <vt:lpstr>Introduction to Data Analysis</vt:lpstr>
      <vt:lpstr>DATA PROCESSING</vt:lpstr>
      <vt:lpstr>DATA CLEANING</vt:lpstr>
      <vt:lpstr>FOUR VERY IMPORTANT REMARKS</vt:lpstr>
      <vt:lpstr>APPROACHES TO DATA CLEANING</vt:lpstr>
      <vt:lpstr>PROS AND CONS</vt:lpstr>
      <vt:lpstr>TOOLS AND METHODS</vt:lpstr>
      <vt:lpstr>PowerPoint Presentation</vt:lpstr>
      <vt:lpstr>APPROACHES TO DATA CLEANING</vt:lpstr>
      <vt:lpstr>TYPES OF MISSING OBSERVATIONS</vt:lpstr>
      <vt:lpstr>THE CASE FOR IMPUTATION</vt:lpstr>
      <vt:lpstr>PowerPoint Presentation</vt:lpstr>
      <vt:lpstr>PowerPoint Presentation</vt:lpstr>
      <vt:lpstr>PowerPoint Presentation</vt:lpstr>
      <vt:lpstr>PowerPoint Presentation</vt:lpstr>
      <vt:lpstr>TAKE-AWAYS</vt:lpstr>
      <vt:lpstr>SPECIAL DATA POINTS</vt:lpstr>
      <vt:lpstr>SPECIAL DATA POINTS</vt:lpstr>
      <vt:lpstr>DETECTING ANOMALIES</vt:lpstr>
      <vt:lpstr>DETECTING ANOMALIES</vt:lpstr>
      <vt:lpstr>OUTLIERS </vt:lpstr>
      <vt:lpstr>INFLUENTIAL OBSERVATIONS </vt:lpstr>
      <vt:lpstr>TAKE-AWAYS</vt:lpstr>
      <vt:lpstr>DATA REDUCTION AND TRANSFORMATIONS</vt:lpstr>
      <vt:lpstr>DIMENSIONALITY OF DATA</vt:lpstr>
      <vt:lpstr>PowerPoint Presentation</vt:lpstr>
      <vt:lpstr>HIGH DIMENSIONALITY &amp; BIG DATA</vt:lpstr>
      <vt:lpstr>CURSE OF DIMENSIONALITY</vt:lpstr>
      <vt:lpstr>SAMPLING OBSERVATIONS</vt:lpstr>
      <vt:lpstr>FEATURE SELECTION</vt:lpstr>
      <vt:lpstr>FEATURE SELECTION METHODS</vt:lpstr>
      <vt:lpstr>FEATURE SELECTION METHODS</vt:lpstr>
      <vt:lpstr>DISCRETIZING</vt:lpstr>
      <vt:lpstr>DATA QUALITY AND  DATA VALIDATION</vt:lpstr>
      <vt:lpstr>SOUND DATA</vt:lpstr>
      <vt:lpstr>SOUND DATA</vt:lpstr>
      <vt:lpstr>COMMON SOURCES OF ERROR</vt:lpstr>
      <vt:lpstr>DETECTING INVALID ENTRIES</vt:lpstr>
      <vt:lpstr>ILLUSTRATION</vt:lpstr>
      <vt:lpstr>ILLUSTRATION</vt:lpstr>
      <vt:lpstr>ILLUSTRATION</vt:lpstr>
      <vt:lpstr>TAKE-AWAYS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258</cp:revision>
  <dcterms:created xsi:type="dcterms:W3CDTF">2020-08-02T19:49:53Z</dcterms:created>
  <dcterms:modified xsi:type="dcterms:W3CDTF">2022-05-03T20:54:48Z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